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67" r:id="rId5"/>
    <p:sldId id="264" r:id="rId6"/>
    <p:sldId id="266" r:id="rId7"/>
    <p:sldId id="259" r:id="rId8"/>
    <p:sldId id="269" r:id="rId9"/>
    <p:sldId id="260" r:id="rId10"/>
    <p:sldId id="268" r:id="rId11"/>
    <p:sldId id="261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730" autoAdjust="0"/>
    <p:restoredTop sz="94651"/>
  </p:normalViewPr>
  <p:slideViewPr>
    <p:cSldViewPr snapToGrid="0" snapToObjects="1">
      <p:cViewPr>
        <p:scale>
          <a:sx n="40" d="100"/>
          <a:sy n="40" d="100"/>
        </p:scale>
        <p:origin x="970" y="8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0B00A4-44D9-3141-851F-271FAD155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4E23D7-7319-A24A-B245-910D6EA25A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3F5A70-709A-DC44-ACF8-46C0CA2B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73E244-D273-5242-A5F4-195B411C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B6488C1-83B9-3248-ABF1-64D6624BA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631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898DF-E88F-A84D-8DBD-CE7176F11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5A24533-8DE2-4F4A-B68D-C490719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A696853-44ED-0E45-8F6E-19CF25B63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4B88F-4BB3-DB43-9053-84733D75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612E47-4985-6A42-9797-47D904D10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835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E72614B-8ADD-B643-8D55-A489B337E6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1D44BE-832E-E948-8943-20FBF5FC0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27ABB0-8FC6-FD46-BEE3-1BF300851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80D003-D2E1-304D-A210-273E6B22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9A41B3-D4FF-C34E-8647-7599DD63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64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F97F5-B5AB-DB40-8B54-7296EAE2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024D34-5DD8-1143-AE6F-961AE6495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C068D7-3B5D-CD46-B9A6-149F1901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DBB58BF-E042-3742-A49D-7DF49BE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05A405-CCA3-A44D-B1FB-248B269BB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336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B1BD34-7F0A-E44D-99BC-1B98E6EC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2CE6238-BB7D-B549-8BA3-6A08F5E6B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5EDA82-A6E7-5242-A2B6-8DD610D4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8FB0A9-EAC3-3947-B055-5E3EA9BC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3DAAF4-C236-4C41-85B6-0AE6584B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04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F275F-B942-E64B-AC5B-EC20FA9DC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8A0444-EDE2-E248-A98C-15D3E6FC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1400856-7307-B14E-A9C5-7C56F26E4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6328EB-5BBA-B847-BC79-0DE6DC5E1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9A4C3FF-1206-4C4E-95B8-8BC18E786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71D995-9E98-E843-A192-95023D24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024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748B68-BAF7-BA46-9228-307D66C85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281CAD-1D7A-474F-919E-5C33D5827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F26E6AE-66D6-4C4A-B82D-ADB8159D4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328845-EDCC-824E-8684-52D8DCD27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135C741-124E-F743-B540-6A8FDA928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7F6962B-5E56-F343-9594-E4B504313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F3C0273-9F19-D64A-B353-538C3CF73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CE66110-B445-2448-B065-38C2E61CA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3664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4C93BA-1960-654F-A245-E30853F4D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B1A6AB-D688-F942-B3FB-21F776339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F96879-82C6-B645-93BD-5D89635E8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93BC00A-700F-7145-A51E-A4D571248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5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B7E8605-4B11-5547-A37B-F7F6A529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389AD9A-B5CA-9044-9A10-8D47E764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F32A1E-DAD0-3C49-9984-525274EB1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32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ED4596-B52E-BC48-87D1-D42482E8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FD1C95-ED9B-A84F-BC3A-26CD76270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C5403C-89D2-854A-8A93-B30F09497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3CE116-FF64-9242-B8BE-61D38D41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E17ABC-531B-BF48-AEBD-5792C4D35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9A1E529-65B1-BA41-AF05-1651BED4A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215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5CFE9C-CF77-764A-9E2D-D5F08AD7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511497D-DFFD-6D4F-AB14-F127A9205F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B46FA9-D0F6-C94C-B137-93E75F8ADE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741033-19EB-4045-ACE4-7E3570EE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0A48E3-3E96-274D-86B2-E28F40EF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35E1F0-090D-B440-93C5-2F020E491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48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7569037-3468-014A-A057-CD91BC6B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84A448-AAD2-3747-92C3-A3B313CF6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4764DC-8501-A84B-B03B-59965AF39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E758-6B4F-B24B-A2AE-EDAD8718D0F0}" type="datetimeFigureOut">
              <a:rPr lang="de-DE" smtClean="0"/>
              <a:t>07.04.2025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74CBF5-2E12-D049-8532-2B6EDE5C43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A44A33-E13F-9C4A-A5A8-70A7158A0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2712E-D109-7F47-8003-435CBF2C89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06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4DD4F-44AD-E64B-8A72-2DAECA6E5A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251" y="370651"/>
            <a:ext cx="9144000" cy="1655762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chemeClr val="bg2">
                    <a:lumMod val="50000"/>
                  </a:schemeClr>
                </a:solidFill>
              </a:rPr>
              <a:t>Wer wird Millionär?</a:t>
            </a:r>
            <a:br>
              <a:rPr lang="de-DE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de-DE" sz="4400" b="1" dirty="0">
                <a:solidFill>
                  <a:schemeClr val="bg2">
                    <a:lumMod val="50000"/>
                  </a:schemeClr>
                </a:solidFill>
              </a:rPr>
              <a:t>Allgäuer Dialektquiz</a:t>
            </a:r>
            <a:endParaRPr lang="de-D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CAB5219-D198-E84E-BCAF-611499058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78125"/>
            <a:ext cx="9144000" cy="34512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F92A8903-F922-CC4F-90D9-CC98C4367338}"/>
              </a:ext>
            </a:extLst>
          </p:cNvPr>
          <p:cNvSpPr/>
          <p:nvPr/>
        </p:nvSpPr>
        <p:spPr>
          <a:xfrm rot="20098356">
            <a:off x="1814513" y="3600450"/>
            <a:ext cx="1514475" cy="2135187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Abgerundetes Rechteck 4">
            <a:extLst>
              <a:ext uri="{FF2B5EF4-FFF2-40B4-BE49-F238E27FC236}">
                <a16:creationId xmlns:a16="http://schemas.microsoft.com/office/drawing/2014/main" id="{06AC5F6B-A905-5D4A-A629-40A3E4034621}"/>
              </a:ext>
            </a:extLst>
          </p:cNvPr>
          <p:cNvSpPr/>
          <p:nvPr/>
        </p:nvSpPr>
        <p:spPr>
          <a:xfrm rot="460151">
            <a:off x="2470830" y="2979186"/>
            <a:ext cx="1601107" cy="225797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7C986D63-0FEC-FD44-A37B-E4E26A3256CD}"/>
              </a:ext>
            </a:extLst>
          </p:cNvPr>
          <p:cNvSpPr/>
          <p:nvPr/>
        </p:nvSpPr>
        <p:spPr>
          <a:xfrm rot="944679">
            <a:off x="7058025" y="3257550"/>
            <a:ext cx="1424442" cy="207635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3C589371-0C4D-0F47-B66C-12E9EE1FC0D3}"/>
              </a:ext>
            </a:extLst>
          </p:cNvPr>
          <p:cNvSpPr/>
          <p:nvPr/>
        </p:nvSpPr>
        <p:spPr>
          <a:xfrm>
            <a:off x="7994505" y="3935083"/>
            <a:ext cx="1485900" cy="2082477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9" name="Grafik 8" descr="Wecker">
            <a:extLst>
              <a:ext uri="{FF2B5EF4-FFF2-40B4-BE49-F238E27FC236}">
                <a16:creationId xmlns:a16="http://schemas.microsoft.com/office/drawing/2014/main" id="{54732A3C-0873-CD4E-8BA4-943BF1230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1689" y="198115"/>
            <a:ext cx="290512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2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4: Welches Wortpaar wurde frei erfunden?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343150" y="2769108"/>
            <a:ext cx="28041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jeldele</a:t>
            </a:r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– jodeln </a:t>
            </a:r>
          </a:p>
          <a:p>
            <a:endParaRPr lang="de-DE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7060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84080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5: Mit den Begriffen „</a:t>
            </a:r>
            <a:r>
              <a:rPr lang="de-DE" sz="2800" dirty="0" err="1">
                <a:latin typeface="PT Sans" panose="020B0503020203020204" pitchFamily="34" charset="77"/>
              </a:rPr>
              <a:t>heana</a:t>
            </a:r>
            <a:r>
              <a:rPr lang="de-DE" sz="2800" dirty="0">
                <a:latin typeface="PT Sans" panose="020B0503020203020204" pitchFamily="34" charset="77"/>
              </a:rPr>
              <a:t> und </a:t>
            </a:r>
            <a:r>
              <a:rPr lang="de-DE" sz="2800" dirty="0" err="1">
                <a:latin typeface="PT Sans" panose="020B0503020203020204" pitchFamily="34" charset="77"/>
              </a:rPr>
              <a:t>deana</a:t>
            </a:r>
            <a:r>
              <a:rPr lang="de-DE" sz="2800" dirty="0">
                <a:latin typeface="PT Sans" panose="020B0503020203020204" pitchFamily="34" charset="77"/>
              </a:rPr>
              <a:t>“ meint </a:t>
            </a:r>
          </a:p>
          <a:p>
            <a:r>
              <a:rPr lang="de-DE" sz="2800" dirty="0">
                <a:latin typeface="PT Sans" panose="020B0503020203020204" pitchFamily="34" charset="77"/>
              </a:rPr>
              <a:t>man …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… oben und unten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4" y="2769108"/>
            <a:ext cx="3365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…hier und dort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… Hühner und Hähne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2533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… drinnen und draußen </a:t>
            </a: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69AF8C37-6E30-4A48-BA2F-FF567C5A323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893A0C01-ED85-4429-820F-BA59195CE4E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736A3948-1D3E-4773-812C-61D0FD487B3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B75EE48A-169B-4F7F-9044-845532BE8D6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38C8E2E3-B833-4DF9-A316-33C72530A0D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BFC00B44-B86C-4297-87DD-D83C3A30028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6EDD30D7-AC35-4DAB-B5BF-EE58BD0210B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C3D8849F-EB41-41CC-A817-3C5A4FC3766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109A0A62-F97B-41B3-A630-D3D2D9FACCB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888A07C8-96DD-466E-A055-A1F4FA3450A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E312CA3D-6B54-4F6A-9DC2-9E1C165A18C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54E96B77-E2DD-47A9-B3A5-FF499503843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ACBF22AC-3401-49C4-A334-975FDFC743F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F10099CC-ABE0-4D0F-BD5F-86C3880D59B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4F7936CC-B7B4-41B8-8BE5-65895E9EDED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34F251D8-8937-4DAE-9BEB-9BF339554C7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35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7" y="723519"/>
            <a:ext cx="1081364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5: </a:t>
            </a:r>
            <a:r>
              <a:rPr lang="de-DE" dirty="0">
                <a:latin typeface="PT Sans" panose="020B0503020203020204" pitchFamily="34" charset="77"/>
              </a:rPr>
              <a:t> </a:t>
            </a:r>
            <a:r>
              <a:rPr lang="de-DE" sz="2800" dirty="0">
                <a:latin typeface="PT Sans" panose="020B0503020203020204" pitchFamily="34" charset="77"/>
              </a:rPr>
              <a:t>Mit den Begriffen „</a:t>
            </a:r>
            <a:r>
              <a:rPr lang="de-DE" sz="2800" dirty="0" err="1">
                <a:latin typeface="PT Sans" panose="020B0503020203020204" pitchFamily="34" charset="77"/>
              </a:rPr>
              <a:t>heana</a:t>
            </a:r>
            <a:r>
              <a:rPr lang="de-DE" sz="2800" dirty="0">
                <a:latin typeface="PT Sans" panose="020B0503020203020204" pitchFamily="34" charset="77"/>
              </a:rPr>
              <a:t> und </a:t>
            </a:r>
            <a:r>
              <a:rPr lang="de-DE" sz="2800" dirty="0" err="1">
                <a:latin typeface="PT Sans" panose="020B0503020203020204" pitchFamily="34" charset="77"/>
              </a:rPr>
              <a:t>deana</a:t>
            </a:r>
            <a:r>
              <a:rPr lang="de-DE" sz="2800" dirty="0">
                <a:latin typeface="PT Sans" panose="020B0503020203020204" pitchFamily="34" charset="77"/>
              </a:rPr>
              <a:t>“ meint man …</a:t>
            </a:r>
          </a:p>
          <a:p>
            <a:endParaRPr lang="de-DE" dirty="0">
              <a:latin typeface="PT Sans" panose="020B0503020203020204" pitchFamily="34" charset="77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3" y="2769108"/>
            <a:ext cx="20062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…hier und dort </a:t>
            </a:r>
          </a:p>
          <a:p>
            <a:endParaRPr lang="de-DE" sz="2000" dirty="0">
              <a:solidFill>
                <a:srgbClr val="C00000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94698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6: Wobei handelt es sich NICHT um ein Tier? 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Bohle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3" y="2769108"/>
            <a:ext cx="1322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Molle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2"/>
                </a:solidFill>
                <a:latin typeface="PT Sans" panose="020B0503020203020204" pitchFamily="34" charset="77"/>
              </a:rPr>
              <a:t>Schumpe</a:t>
            </a:r>
            <a:endParaRPr lang="de-DE" sz="2000" dirty="0">
              <a:solidFill>
                <a:schemeClr val="accent2"/>
              </a:solidFill>
              <a:latin typeface="PT Sans" panose="020B0503020203020204" pitchFamily="34" charset="77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16681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5"/>
                </a:solidFill>
                <a:latin typeface="PT Sans" panose="020B0503020203020204" pitchFamily="34" charset="77"/>
              </a:rPr>
              <a:t>Schwärtling</a:t>
            </a:r>
            <a:endParaRPr lang="de-DE" sz="2000" dirty="0">
              <a:solidFill>
                <a:schemeClr val="accent5"/>
              </a:solidFill>
              <a:latin typeface="PT Sans" panose="020B0503020203020204" pitchFamily="34" charset="77"/>
            </a:endParaRP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49F9B06B-8559-4445-9545-DD9E2BB68DC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B91D3B9C-A9D1-4464-A0BF-A332DBD97EA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C77BAEE4-2C17-4202-A554-2AACE52E92A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2E8F254C-F210-4B6C-8271-16C3EDF9C25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56D137C9-FFC7-42BC-BCC6-3AC167076D1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63DB563D-EF15-48A1-BB2C-AB662ADBF8A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73258844-7146-405F-95ED-9800650819F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2B7D2D1B-3103-4A1A-B3CD-24976A748E6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5A43C747-66AE-4099-8A9F-DA67FFA4D08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BD40EFF1-63EB-4F02-9AA4-92D98A208AC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FBEDBF5D-4F63-49B1-B73B-2D47D99BBC9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CA81E4D7-0CD7-4DCA-BA47-A3947DC7CDD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D13572A6-F8B9-4DDE-9A09-E20D18EF21B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2BB85A06-DEE0-43C7-AC3D-2CA246535AB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2515896C-1DC8-4A13-A8CD-E8891D36AA3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3C6ED19E-4846-4DA4-AED6-38AF3A6D854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96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0" dirty="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6: Wobei handelt es sich NICHT um ein Tier? 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343150" y="2769108"/>
            <a:ext cx="26799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Bohle= Katze</a:t>
            </a:r>
            <a:endParaRPr lang="de-DE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4" y="2769108"/>
            <a:ext cx="1609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Molle = Stier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2"/>
                </a:solidFill>
                <a:latin typeface="PT Sans" panose="020B0503020203020204" pitchFamily="34" charset="77"/>
              </a:rPr>
              <a:t>Schumpe</a:t>
            </a:r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 = junges Rind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18535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5"/>
                </a:solidFill>
                <a:latin typeface="PT Sans" panose="020B0503020203020204" pitchFamily="34" charset="77"/>
              </a:rPr>
              <a:t>Schwärtling</a:t>
            </a:r>
            <a:endParaRPr lang="de-DE" sz="2000" dirty="0">
              <a:solidFill>
                <a:schemeClr val="accent5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74269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7: Wie heißt die 1. Person Plural im Präsens </a:t>
            </a:r>
          </a:p>
          <a:p>
            <a:r>
              <a:rPr lang="de-DE" sz="2800" dirty="0">
                <a:latin typeface="PT Sans" panose="020B0503020203020204" pitchFamily="34" charset="77"/>
              </a:rPr>
              <a:t>von „gehen“?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343150" y="2383583"/>
            <a:ext cx="28041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  <a:p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miar</a:t>
            </a:r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</a:t>
            </a:r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gant</a:t>
            </a:r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  <a:p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376550" y="2350389"/>
            <a:ext cx="20556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</a:t>
            </a:r>
          </a:p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sie </a:t>
            </a:r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gant</a:t>
            </a:r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  <a:p>
            <a:endParaRPr lang="de-DE" sz="2000" dirty="0">
              <a:solidFill>
                <a:srgbClr val="C00000"/>
              </a:solidFill>
              <a:latin typeface="PT Sans" panose="020B0503020203020204" pitchFamily="34" charset="77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582127"/>
            <a:ext cx="2271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I gang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1" y="4657725"/>
            <a:ext cx="119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5"/>
                </a:solidFill>
                <a:latin typeface="PT Sans" panose="020B0503020203020204" pitchFamily="34" charset="77"/>
              </a:rPr>
              <a:t>diar</a:t>
            </a:r>
            <a:r>
              <a:rPr lang="de-DE" dirty="0">
                <a:solidFill>
                  <a:schemeClr val="accent5"/>
                </a:solidFill>
                <a:latin typeface="PT Sans" panose="020B0503020203020204" pitchFamily="34" charset="77"/>
              </a:rPr>
              <a:t> </a:t>
            </a:r>
            <a:r>
              <a:rPr lang="de-DE" dirty="0" err="1">
                <a:solidFill>
                  <a:schemeClr val="accent5"/>
                </a:solidFill>
                <a:latin typeface="PT Sans" panose="020B0503020203020204" pitchFamily="34" charset="77"/>
              </a:rPr>
              <a:t>gant</a:t>
            </a:r>
            <a:endParaRPr lang="de-DE" dirty="0">
              <a:solidFill>
                <a:schemeClr val="accent5"/>
              </a:solidFill>
              <a:latin typeface="PT Sans" panose="020B0503020203020204" pitchFamily="34" charset="77"/>
            </a:endParaRP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E79C7D5E-4AD3-4BF1-B3DB-747AC847540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6FD23D8D-085C-42AC-8BBD-F9F5517A967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0C58E331-FBC0-4C28-A8F3-442344994AC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3F1DEDA2-EF51-470C-AF26-32B73185184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5EFB1AD5-9A82-42A3-9540-D5C80F70974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35500FA9-1C0E-4609-B1EA-BA3B99B412F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39C7C33B-56A4-43A1-A7D9-2B17C34DE7F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310ABD3B-81C4-44CE-8529-42276011D2A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9AC2CE21-845C-49A9-9D01-E14666B8282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86858BB5-104A-45E7-86F0-77CE60DB6C7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BC28A42F-437E-4636-8534-71A7D0D3462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E4B5561D-EAE0-44B8-86B9-CE0E7A86DFA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CFDC294F-FE15-49F1-8926-355C51DCC21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1CBED229-74F5-4083-9086-D21EEC1BA06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F5219B7B-EE85-44CC-AEC5-26A9784005E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7F8C29CD-5884-4BAF-95D0-0493A2F1DB5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267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7: Wie heißt die 1. Person Plural im Präsens von „gehen“? </a:t>
            </a:r>
            <a:r>
              <a:rPr lang="de-DE" dirty="0">
                <a:latin typeface="PT Sans" panose="020B0503020203020204" pitchFamily="34" charset="77"/>
              </a:rPr>
              <a:t>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miar</a:t>
            </a:r>
            <a:r>
              <a:rPr lang="de-DE" dirty="0">
                <a:solidFill>
                  <a:schemeClr val="accent6"/>
                </a:solidFill>
                <a:latin typeface="PT Sans" panose="020B0503020203020204" pitchFamily="34" charset="77"/>
              </a:rPr>
              <a:t> </a:t>
            </a:r>
            <a:r>
              <a:rPr lang="de-DE" dirty="0" err="1">
                <a:solidFill>
                  <a:schemeClr val="accent6"/>
                </a:solidFill>
                <a:latin typeface="PT Sans" panose="020B0503020203020204" pitchFamily="34" charset="77"/>
              </a:rPr>
              <a:t>gant</a:t>
            </a:r>
            <a:endParaRPr lang="de-DE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009896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8: Was meint man mit dem Sprichwort </a:t>
            </a:r>
          </a:p>
          <a:p>
            <a:r>
              <a:rPr lang="de-DE" sz="2800" dirty="0">
                <a:latin typeface="PT Sans" panose="020B0503020203020204" pitchFamily="34" charset="77"/>
              </a:rPr>
              <a:t>„</a:t>
            </a:r>
            <a:r>
              <a:rPr lang="de-DE" sz="2800" dirty="0" err="1">
                <a:latin typeface="PT Sans" panose="020B0503020203020204" pitchFamily="34" charset="77"/>
              </a:rPr>
              <a:t>It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gschimpft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isch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globet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gnua</a:t>
            </a:r>
            <a:r>
              <a:rPr lang="de-DE" sz="2800" dirty="0">
                <a:latin typeface="PT Sans" panose="020B0503020203020204" pitchFamily="34" charset="77"/>
              </a:rPr>
              <a:t>“?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343150" y="2383583"/>
            <a:ext cx="28041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Besser, man schimpft nicht, sondern lobt lediglich!</a:t>
            </a:r>
          </a:p>
          <a:p>
            <a:endParaRPr lang="de-DE" sz="2000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376550" y="2350389"/>
            <a:ext cx="24522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</a:t>
            </a:r>
          </a:p>
          <a:p>
            <a:r>
              <a:rPr lang="de-DE" sz="2000" dirty="0">
                <a:solidFill>
                  <a:srgbClr val="FF0000"/>
                </a:solidFill>
                <a:latin typeface="PT Sans" panose="020B0503020203020204" pitchFamily="34" charset="77"/>
              </a:rPr>
              <a:t>Nicht geschimpft ist des Lobes genug. </a:t>
            </a:r>
          </a:p>
          <a:p>
            <a:endParaRPr lang="de-DE" sz="2000" dirty="0">
              <a:solidFill>
                <a:srgbClr val="C00000"/>
              </a:solidFill>
              <a:latin typeface="PT Sans" panose="020B0503020203020204" pitchFamily="34" charset="77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582127"/>
            <a:ext cx="2271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Nach dem Schimpfen sollte man loben. 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25336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Loben bringt mehr als Schimpfen.</a:t>
            </a:r>
            <a:endParaRPr lang="de-DE" dirty="0">
              <a:solidFill>
                <a:schemeClr val="accent5"/>
              </a:solidFill>
              <a:latin typeface="PT Sans" panose="020B0503020203020204" pitchFamily="34" charset="77"/>
            </a:endParaRP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3E0D5BF5-7424-4454-BCDE-FCDD8AE2D57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C0BA3829-97AF-4EFB-80D3-17DB09F2011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8771EDE8-8AA6-469D-81A7-7BB0AF05EC8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B1B0192A-4AB3-4C65-ABBF-54C4858353B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D0E836BB-F076-4E54-827C-BBA89289376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99231828-FCA4-4E94-B79A-CE47B3D2A44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C5C6DD57-4427-4B54-8D02-6C14B2FD20AE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FBCB7564-069B-4471-8384-0D32CE941FD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F5447EC4-37F2-4D16-93BE-2C884EA692D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8F3D69AE-E963-4F15-BEAD-85CC3DE44EE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F79DBE21-2F8B-45AD-9095-FCC5A7E8C2E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D474CAA3-A8DC-48FF-A9D0-021DB3F1AEA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7BBCBEEA-2B4F-46BC-81E4-691F0547A43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4A3289AA-763A-4E48-9627-45806BCA6E3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C7621AAA-5FE0-4F6B-97B7-72B3366FE79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1A530A83-215A-471F-A1C2-54C70498187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74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8: Was meint man mit dem Sprichwort </a:t>
            </a:r>
          </a:p>
          <a:p>
            <a:r>
              <a:rPr lang="de-DE" sz="2800" dirty="0">
                <a:latin typeface="PT Sans" panose="020B0503020203020204" pitchFamily="34" charset="77"/>
              </a:rPr>
              <a:t>„</a:t>
            </a:r>
            <a:r>
              <a:rPr lang="de-DE" sz="2800" dirty="0" err="1">
                <a:latin typeface="PT Sans" panose="020B0503020203020204" pitchFamily="34" charset="77"/>
              </a:rPr>
              <a:t>It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gschimpft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isch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globet</a:t>
            </a:r>
            <a:r>
              <a:rPr lang="de-DE" sz="2800" dirty="0">
                <a:latin typeface="PT Sans" panose="020B0503020203020204" pitchFamily="34" charset="77"/>
              </a:rPr>
              <a:t> </a:t>
            </a:r>
            <a:r>
              <a:rPr lang="de-DE" sz="2800" dirty="0" err="1">
                <a:latin typeface="PT Sans" panose="020B0503020203020204" pitchFamily="34" charset="77"/>
              </a:rPr>
              <a:t>gnua</a:t>
            </a:r>
            <a:r>
              <a:rPr lang="de-DE" sz="2800" dirty="0">
                <a:latin typeface="PT Sans" panose="020B0503020203020204" pitchFamily="34" charset="77"/>
              </a:rPr>
              <a:t>“? </a:t>
            </a:r>
          </a:p>
        </p:txBody>
      </p:sp>
      <p:sp>
        <p:nvSpPr>
          <p:cNvPr id="5" name="Abgerundetes Rechteck 10">
            <a:extLst>
              <a:ext uri="{FF2B5EF4-FFF2-40B4-BE49-F238E27FC236}">
                <a16:creationId xmlns:a16="http://schemas.microsoft.com/office/drawing/2014/main" id="{7DE5DF05-69B2-443F-8EED-C17360FCC89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417500E-D273-4560-8FF8-DFBBAF281355}"/>
              </a:ext>
            </a:extLst>
          </p:cNvPr>
          <p:cNvSpPr txBox="1"/>
          <p:nvPr/>
        </p:nvSpPr>
        <p:spPr>
          <a:xfrm>
            <a:off x="7376550" y="2350389"/>
            <a:ext cx="24522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</a:t>
            </a:r>
          </a:p>
          <a:p>
            <a:r>
              <a:rPr lang="de-DE" sz="2000" dirty="0">
                <a:solidFill>
                  <a:srgbClr val="FF0000"/>
                </a:solidFill>
                <a:latin typeface="PT Sans" panose="020B0503020203020204" pitchFamily="34" charset="77"/>
              </a:rPr>
              <a:t>Nicht geschimpft ist des Lobes genug. </a:t>
            </a:r>
          </a:p>
          <a:p>
            <a:endParaRPr lang="de-DE" sz="2000" dirty="0">
              <a:solidFill>
                <a:srgbClr val="C00000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02232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76867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PT Sans" panose="020B0503020203020204" pitchFamily="34" charset="77"/>
              </a:rPr>
              <a:t> </a:t>
            </a:r>
            <a:r>
              <a:rPr lang="de-DE" sz="2800" dirty="0">
                <a:latin typeface="PT Sans" panose="020B0503020203020204" pitchFamily="34" charset="77"/>
              </a:rPr>
              <a:t>Lege deine Karten wie in der Vorlage auf deinen Tisch und halte die jeweils passende Karte hoch!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6"/>
                </a:solidFill>
                <a:latin typeface="PT Sans" panose="020B0503020203020204" pitchFamily="34" charset="77"/>
              </a:rPr>
              <a:t>aaa</a:t>
            </a:r>
            <a:endParaRPr lang="de-DE" dirty="0">
              <a:solidFill>
                <a:schemeClr val="accent6"/>
              </a:solidFill>
              <a:latin typeface="PT Sans" panose="020B0503020203020204" pitchFamily="34" charset="77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4" y="2769108"/>
            <a:ext cx="78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rgbClr val="C00000"/>
                </a:solidFill>
                <a:latin typeface="PT Sans" panose="020B0503020203020204" pitchFamily="34" charset="77"/>
              </a:rPr>
              <a:t>bbb</a:t>
            </a:r>
            <a:endParaRPr lang="de-DE" dirty="0">
              <a:solidFill>
                <a:srgbClr val="C00000"/>
              </a:solidFill>
              <a:latin typeface="PT Sans" panose="020B0503020203020204" pitchFamily="34" charset="77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2"/>
                </a:solidFill>
                <a:latin typeface="PT Sans" panose="020B0503020203020204" pitchFamily="34" charset="77"/>
              </a:rPr>
              <a:t>ccc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1" y="4657725"/>
            <a:ext cx="119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>
                <a:solidFill>
                  <a:schemeClr val="accent5"/>
                </a:solidFill>
                <a:latin typeface="PT Sans" panose="020B0503020203020204" pitchFamily="34" charset="77"/>
              </a:rPr>
              <a:t>ddd</a:t>
            </a:r>
            <a:endParaRPr lang="de-DE" dirty="0">
              <a:solidFill>
                <a:schemeClr val="accent5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0521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7686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1: Was bedeutet das </a:t>
            </a:r>
            <a:r>
              <a:rPr lang="de-DE" sz="2800" dirty="0" err="1">
                <a:latin typeface="PT Sans" panose="020B0503020203020204" pitchFamily="34" charset="77"/>
              </a:rPr>
              <a:t>allgäuerische</a:t>
            </a:r>
            <a:r>
              <a:rPr lang="de-DE" sz="2800" dirty="0">
                <a:latin typeface="PT Sans" panose="020B0503020203020204" pitchFamily="34" charset="77"/>
              </a:rPr>
              <a:t> Dialektwort „</a:t>
            </a:r>
            <a:r>
              <a:rPr lang="de-DE" sz="2800" dirty="0" err="1">
                <a:latin typeface="PT Sans" panose="020B0503020203020204" pitchFamily="34" charset="77"/>
              </a:rPr>
              <a:t>Feel</a:t>
            </a:r>
            <a:r>
              <a:rPr lang="de-DE" sz="2800" dirty="0">
                <a:latin typeface="PT Sans" panose="020B0503020203020204" pitchFamily="34" charset="77"/>
              </a:rPr>
              <a:t>“ auf Hochdeutsch?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accent6"/>
                </a:solidFill>
                <a:latin typeface="PT Sans" panose="020B0503020203020204" pitchFamily="34" charset="77"/>
              </a:rPr>
              <a:t>a) Fehler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446498" y="2769108"/>
            <a:ext cx="1523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rgbClr val="C00000"/>
                </a:solidFill>
                <a:latin typeface="PT Sans" panose="020B0503020203020204" pitchFamily="34" charset="77"/>
              </a:rPr>
              <a:t>b) fehlen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2"/>
                </a:solidFill>
                <a:latin typeface="PT Sans" panose="020B0503020203020204" pitchFamily="34" charset="77"/>
              </a:rPr>
              <a:t>c) </a:t>
            </a:r>
            <a:r>
              <a:rPr lang="de-DE" sz="2400" dirty="0">
                <a:solidFill>
                  <a:schemeClr val="accent2"/>
                </a:solidFill>
                <a:latin typeface="PT Sans" panose="020B0503020203020204" pitchFamily="34" charset="77"/>
              </a:rPr>
              <a:t>Mädchen</a:t>
            </a:r>
            <a:endParaRPr lang="de-DE" dirty="0">
              <a:solidFill>
                <a:schemeClr val="accent2"/>
              </a:solidFill>
              <a:latin typeface="PT Sans" panose="020B0503020203020204" pitchFamily="34" charset="77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16729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solidFill>
                  <a:schemeClr val="accent5"/>
                </a:solidFill>
                <a:latin typeface="PT Sans" panose="020B0503020203020204" pitchFamily="34" charset="77"/>
              </a:rPr>
              <a:t>d) Gefühl</a:t>
            </a: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ECC641F8-E9DD-4D51-A368-EAE7C704F8B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7F6757C3-B820-45B8-B7C1-424A3D683BD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5EB5624D-4DDA-4A1D-ACEA-61AA8A8B997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09D73D4D-0958-4961-8B20-B7AC6380E4D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AC2D6B18-D125-4944-9E40-454CB71A0EC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85BF9D0E-BCD6-465A-8BDC-4967D33307C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AC059716-906F-4966-9D49-26671FACD08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005AF443-BA0A-4496-9934-B1C72D75122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AB78447E-0B77-4D79-8CEB-903AC3E131D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C8761F11-8EFB-424E-914B-CFC6D7890E4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547CA856-B64C-43AC-957C-1898A60C0D2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3AA546B1-087E-4839-B85E-9F9F114B45D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848F8470-1598-4D6F-A99A-83871AB45F1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186FC41A-40F6-4544-BE37-E09B2EB36ED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A736DC9F-0DFD-4BD9-8844-9FC1E79EE97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DE1F1633-2066-4052-8DFE-52FDAA6D916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538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7686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1: Was bedeutet das </a:t>
            </a:r>
            <a:r>
              <a:rPr lang="de-DE" sz="2800" dirty="0" err="1">
                <a:latin typeface="PT Sans" panose="020B0503020203020204" pitchFamily="34" charset="77"/>
              </a:rPr>
              <a:t>allgäuerische</a:t>
            </a:r>
            <a:r>
              <a:rPr lang="de-DE" sz="2800" dirty="0">
                <a:latin typeface="PT Sans" panose="020B0503020203020204" pitchFamily="34" charset="77"/>
              </a:rPr>
              <a:t> Dialektwort „</a:t>
            </a:r>
            <a:r>
              <a:rPr lang="de-DE" sz="2800" dirty="0" err="1">
                <a:latin typeface="PT Sans" panose="020B0503020203020204" pitchFamily="34" charset="77"/>
              </a:rPr>
              <a:t>Feel</a:t>
            </a:r>
            <a:r>
              <a:rPr lang="de-DE" sz="2800" dirty="0">
                <a:latin typeface="PT Sans" panose="020B0503020203020204" pitchFamily="34" charset="77"/>
              </a:rPr>
              <a:t>“ auf Hochdeutsch?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c) </a:t>
            </a:r>
            <a:r>
              <a:rPr lang="de-DE" sz="2400" dirty="0">
                <a:solidFill>
                  <a:schemeClr val="accent2"/>
                </a:solidFill>
                <a:latin typeface="PT Sans" panose="020B0503020203020204" pitchFamily="34" charset="77"/>
              </a:rPr>
              <a:t>Mädchen</a:t>
            </a:r>
            <a:endParaRPr lang="de-DE" dirty="0">
              <a:solidFill>
                <a:schemeClr val="accent2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5813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7686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2: Wofür steht der Begriff „</a:t>
            </a:r>
            <a:r>
              <a:rPr lang="de-DE" sz="2800" dirty="0" err="1">
                <a:latin typeface="PT Sans" panose="020B0503020203020204" pitchFamily="34" charset="77"/>
              </a:rPr>
              <a:t>Katzagschrei</a:t>
            </a:r>
            <a:r>
              <a:rPr lang="de-DE" sz="2800" dirty="0">
                <a:latin typeface="PT Sans" panose="020B0503020203020204" pitchFamily="34" charset="77"/>
              </a:rPr>
              <a:t>“?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3" y="2769108"/>
            <a:ext cx="3277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a) Jammernde Katzen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2" y="2769108"/>
            <a:ext cx="41818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b) Spöttische Bezeichnung für einen Chor, der falsch singt.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49" y="4657725"/>
            <a:ext cx="2883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c) Eine bekannte Band aus dem Schwäbischen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1" y="4657725"/>
            <a:ext cx="31380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d) Ein Gericht aus der Pfanne mit Fleisch, Eiern und Bohnen </a:t>
            </a: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8948E822-5F03-4DC1-86AF-913D219C9D5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48D423D0-B9D1-4D7F-A1A6-0BBB1296F61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32A19BCF-182F-4F7E-9ED7-811A7D889DE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042929F8-8D14-458C-8134-40E28F0702C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E7CA7025-8C62-4522-907D-69E6904B4D7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7CFD4146-E06B-4553-B811-98AEC308A94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AD021FC9-718D-4060-B453-ECB7A5A48B5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2D4E7844-C456-4B43-8997-F7078391157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BA93B04E-1555-42AE-8BC1-B9F834682BE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82D210CD-86DA-4C3D-8F09-325806BB3CE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5154F4A1-D244-4206-B43F-7397149DA6C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777A8FD7-5BD4-475C-A954-409578E6B03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7A4AFFDF-4458-4BDF-9786-4254085F4A2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9B657B37-508A-4B5B-A60D-69510D0D978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B8F2F45E-148D-4E00-80D0-4B4FBA59184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CDF966EC-B81F-4DA8-B2B1-41B3C94DACC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229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7686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2: Wofür steht der Begriff „</a:t>
            </a:r>
            <a:r>
              <a:rPr lang="de-DE" sz="2800" dirty="0" err="1">
                <a:latin typeface="PT Sans" panose="020B0503020203020204" pitchFamily="34" charset="77"/>
              </a:rPr>
              <a:t>Katzagschrei</a:t>
            </a:r>
            <a:r>
              <a:rPr lang="de-DE" sz="2800" dirty="0">
                <a:latin typeface="PT Sans" panose="020B0503020203020204" pitchFamily="34" charset="77"/>
              </a:rPr>
              <a:t>“?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1" y="4657725"/>
            <a:ext cx="31380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d) Ein Gericht aus der Pfanne mit Fleisch, Eiern und Bohnen </a:t>
            </a:r>
          </a:p>
        </p:txBody>
      </p:sp>
    </p:spTree>
    <p:extLst>
      <p:ext uri="{BB962C8B-B14F-4D97-AF65-F5344CB8AC3E}">
        <p14:creationId xmlns:p14="http://schemas.microsoft.com/office/powerpoint/2010/main" val="2148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 3: Was ist mit der Aussage „Bloß </a:t>
            </a:r>
            <a:r>
              <a:rPr lang="de-DE" sz="2800" dirty="0" err="1">
                <a:latin typeface="PT Sans" panose="020B0503020203020204" pitchFamily="34" charset="77"/>
              </a:rPr>
              <a:t>it</a:t>
            </a:r>
            <a:r>
              <a:rPr lang="de-DE" sz="2800" dirty="0">
                <a:latin typeface="PT Sans" panose="020B0503020203020204" pitchFamily="34" charset="77"/>
              </a:rPr>
              <a:t> hudle!“ </a:t>
            </a:r>
          </a:p>
          <a:p>
            <a:r>
              <a:rPr lang="de-DE" sz="2800" dirty="0">
                <a:latin typeface="PT Sans" panose="020B0503020203020204" pitchFamily="34" charset="77"/>
              </a:rPr>
              <a:t>gemeint?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3267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… dass man sich nicht anstrengen soll.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187183" y="2769108"/>
            <a:ext cx="3377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… dass man sich im Leben anstrengen soll!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846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… dass man sich nicht übermäßig beeilen soll.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32498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…dass man regelmäßig Sport treiben soll. </a:t>
            </a: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A08378F4-4219-4838-83C1-7BCE62926ECE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E2E0B625-9551-4939-AE7A-6A67C1A742B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A30D5013-254E-4555-A2F6-E368BE1350C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4485026C-96C8-4B24-AACC-E8191562371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2A499A70-BE2C-4317-B002-2AEF581454E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921CC4D4-1551-4399-A642-6F8DEC90F6DB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347D21EF-B4A0-4831-91C4-727E48E9795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B0F53E82-ADFE-4A91-B427-42E64D0C693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15F522DD-5D38-4A05-9BAA-52B254A0E86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51A391F4-7848-476B-AAE6-04C9A296804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DEAD21E1-334B-4602-AF78-6CBCA3529AD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6976AB68-B20B-4AD8-ADEC-8C4344EB9C85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B1141996-A8D7-4DF8-BE2E-5DA8428A192E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EDB70F5E-737C-46B8-824F-2F3496DD0641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57690DD3-5201-4DCF-9825-B1B459C65FFC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6B93873E-3EB1-45B4-B2C0-4163C0F8F51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509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024128" y="723519"/>
            <a:ext cx="1029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Antwort 3: Was ist mit der Aussage „Bloß </a:t>
            </a:r>
            <a:r>
              <a:rPr lang="de-DE" sz="2800" dirty="0" err="1">
                <a:latin typeface="PT Sans" panose="020B0503020203020204" pitchFamily="34" charset="77"/>
              </a:rPr>
              <a:t>it</a:t>
            </a:r>
            <a:r>
              <a:rPr lang="de-DE" sz="2800" dirty="0">
                <a:latin typeface="PT Sans" panose="020B0503020203020204" pitchFamily="34" charset="77"/>
              </a:rPr>
              <a:t> hudle!“ gemeint?  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804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… dass man sich nicht übermäßig beeilen soll</a:t>
            </a:r>
            <a:r>
              <a:rPr lang="de-DE" dirty="0">
                <a:solidFill>
                  <a:schemeClr val="accent2"/>
                </a:solidFill>
                <a:latin typeface="PT Sans" panose="020B0503020203020204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030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3613DD0F-EF5B-854E-B86B-BBE6EA81615E}"/>
              </a:ext>
            </a:extLst>
          </p:cNvPr>
          <p:cNvSpPr/>
          <p:nvPr/>
        </p:nvSpPr>
        <p:spPr>
          <a:xfrm>
            <a:off x="1024128" y="2612136"/>
            <a:ext cx="1194816" cy="163372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41074EC-2794-E743-A291-F5E19240A40F}"/>
              </a:ext>
            </a:extLst>
          </p:cNvPr>
          <p:cNvSpPr/>
          <p:nvPr/>
        </p:nvSpPr>
        <p:spPr>
          <a:xfrm>
            <a:off x="1024128" y="4532376"/>
            <a:ext cx="1194816" cy="16337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1D4AA2B6-9C84-9F43-B77E-C0947747FC1F}"/>
              </a:ext>
            </a:extLst>
          </p:cNvPr>
          <p:cNvSpPr/>
          <p:nvPr/>
        </p:nvSpPr>
        <p:spPr>
          <a:xfrm>
            <a:off x="5992368" y="2612136"/>
            <a:ext cx="1194816" cy="163372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D9DB21B7-2333-B546-B131-A2709B056BB8}"/>
              </a:ext>
            </a:extLst>
          </p:cNvPr>
          <p:cNvSpPr/>
          <p:nvPr/>
        </p:nvSpPr>
        <p:spPr>
          <a:xfrm>
            <a:off x="5992368" y="4532376"/>
            <a:ext cx="1194816" cy="163372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84F7540-0B23-A049-8B7F-7EB0DB78750F}"/>
              </a:ext>
            </a:extLst>
          </p:cNvPr>
          <p:cNvSpPr txBox="1"/>
          <p:nvPr/>
        </p:nvSpPr>
        <p:spPr>
          <a:xfrm>
            <a:off x="1120182" y="707362"/>
            <a:ext cx="1029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PT Sans" panose="020B0503020203020204" pitchFamily="34" charset="77"/>
              </a:rPr>
              <a:t>Frage</a:t>
            </a:r>
            <a:r>
              <a:rPr lang="de-DE" sz="2000" dirty="0">
                <a:latin typeface="PT Sans" panose="020B0503020203020204" pitchFamily="34" charset="77"/>
              </a:rPr>
              <a:t> </a:t>
            </a:r>
            <a:r>
              <a:rPr lang="de-DE" sz="2800" dirty="0">
                <a:latin typeface="PT Sans" panose="020B0503020203020204" pitchFamily="34" charset="77"/>
              </a:rPr>
              <a:t>4</a:t>
            </a:r>
            <a:r>
              <a:rPr lang="de-DE" sz="2000" dirty="0">
                <a:latin typeface="PT Sans" panose="020B0503020203020204" pitchFamily="34" charset="77"/>
              </a:rPr>
              <a:t>: </a:t>
            </a:r>
            <a:r>
              <a:rPr lang="de-DE" sz="2800" dirty="0">
                <a:latin typeface="PT Sans" panose="020B0503020203020204" pitchFamily="34" charset="77"/>
              </a:rPr>
              <a:t>Welches Wortpaar wurde frei erfunden?</a:t>
            </a:r>
            <a:endParaRPr lang="de-DE" sz="2000" dirty="0">
              <a:latin typeface="PT Sans" panose="020B0503020203020204" pitchFamily="34" charset="77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322ED43-2F35-8345-8453-4B38781C27C8}"/>
              </a:ext>
            </a:extLst>
          </p:cNvPr>
          <p:cNvSpPr txBox="1"/>
          <p:nvPr/>
        </p:nvSpPr>
        <p:spPr>
          <a:xfrm>
            <a:off x="2218944" y="2769108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6"/>
                </a:solidFill>
                <a:latin typeface="PT Sans" panose="020B0503020203020204" pitchFamily="34" charset="77"/>
              </a:rPr>
              <a:t>jeldele</a:t>
            </a:r>
            <a:r>
              <a:rPr lang="de-DE" sz="2000" dirty="0">
                <a:solidFill>
                  <a:schemeClr val="accent6"/>
                </a:solidFill>
                <a:latin typeface="PT Sans" panose="020B0503020203020204" pitchFamily="34" charset="77"/>
              </a:rPr>
              <a:t> – jodeln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EC30A1B-2A1F-874C-9D94-63327922C83B}"/>
              </a:ext>
            </a:extLst>
          </p:cNvPr>
          <p:cNvSpPr txBox="1"/>
          <p:nvPr/>
        </p:nvSpPr>
        <p:spPr>
          <a:xfrm>
            <a:off x="7289003" y="2759487"/>
            <a:ext cx="221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rgbClr val="C00000"/>
                </a:solidFill>
                <a:latin typeface="PT Sans" panose="020B0503020203020204" pitchFamily="34" charset="77"/>
              </a:rPr>
              <a:t>allebott</a:t>
            </a:r>
            <a:r>
              <a:rPr lang="de-DE" sz="2000" dirty="0">
                <a:solidFill>
                  <a:srgbClr val="C00000"/>
                </a:solidFill>
                <a:latin typeface="PT Sans" panose="020B0503020203020204" pitchFamily="34" charset="77"/>
              </a:rPr>
              <a:t> - öfters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7F0E8CFE-7DBE-8149-8C6F-831558082DE8}"/>
              </a:ext>
            </a:extLst>
          </p:cNvPr>
          <p:cNvSpPr txBox="1"/>
          <p:nvPr/>
        </p:nvSpPr>
        <p:spPr>
          <a:xfrm>
            <a:off x="2343150" y="4657725"/>
            <a:ext cx="2271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2"/>
                </a:solidFill>
                <a:latin typeface="PT Sans" panose="020B0503020203020204" pitchFamily="34" charset="77"/>
              </a:rPr>
              <a:t>ebbar</a:t>
            </a:r>
            <a:r>
              <a:rPr lang="de-DE" sz="2000" dirty="0">
                <a:solidFill>
                  <a:schemeClr val="accent2"/>
                </a:solidFill>
                <a:latin typeface="PT Sans" panose="020B0503020203020204" pitchFamily="34" charset="77"/>
              </a:rPr>
              <a:t> - </a:t>
            </a:r>
            <a:r>
              <a:rPr lang="de-DE" sz="2400" dirty="0">
                <a:solidFill>
                  <a:schemeClr val="accent2"/>
                </a:solidFill>
                <a:latin typeface="PT Sans" panose="020B0503020203020204" pitchFamily="34" charset="77"/>
              </a:rPr>
              <a:t>jemand</a:t>
            </a:r>
            <a:endParaRPr lang="de-DE" sz="2000" dirty="0">
              <a:solidFill>
                <a:schemeClr val="accent2"/>
              </a:solidFill>
              <a:latin typeface="PT Sans" panose="020B0503020203020204" pitchFamily="34" charset="77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C2534FE-E876-E045-A7C7-2EC9497F2737}"/>
              </a:ext>
            </a:extLst>
          </p:cNvPr>
          <p:cNvSpPr txBox="1"/>
          <p:nvPr/>
        </p:nvSpPr>
        <p:spPr>
          <a:xfrm>
            <a:off x="7315200" y="4657725"/>
            <a:ext cx="2084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solidFill>
                  <a:schemeClr val="accent5"/>
                </a:solidFill>
                <a:latin typeface="PT Sans" panose="020B0503020203020204" pitchFamily="34" charset="77"/>
              </a:rPr>
              <a:t>fuude</a:t>
            </a:r>
            <a:r>
              <a:rPr lang="de-DE" sz="2000" dirty="0">
                <a:solidFill>
                  <a:schemeClr val="accent5"/>
                </a:solidFill>
                <a:latin typeface="PT Sans" panose="020B0503020203020204" pitchFamily="34" charset="77"/>
              </a:rPr>
              <a:t> -   weinen </a:t>
            </a:r>
          </a:p>
        </p:txBody>
      </p:sp>
      <p:sp>
        <p:nvSpPr>
          <p:cNvPr id="21" name="Oval 2">
            <a:extLst>
              <a:ext uri="{FF2B5EF4-FFF2-40B4-BE49-F238E27FC236}">
                <a16:creationId xmlns:a16="http://schemas.microsoft.com/office/drawing/2014/main" id="{1C1AB2E3-B752-4263-B1D5-E2BF051EF58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4" name="Oval 2">
            <a:extLst>
              <a:ext uri="{FF2B5EF4-FFF2-40B4-BE49-F238E27FC236}">
                <a16:creationId xmlns:a16="http://schemas.microsoft.com/office/drawing/2014/main" id="{F72422C5-E8CA-4392-8C61-436AA36EA26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5" name="Oval 2">
            <a:extLst>
              <a:ext uri="{FF2B5EF4-FFF2-40B4-BE49-F238E27FC236}">
                <a16:creationId xmlns:a16="http://schemas.microsoft.com/office/drawing/2014/main" id="{C90294FB-F2F2-4093-8159-2E105DF21A0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6" name="Oval 2">
            <a:extLst>
              <a:ext uri="{FF2B5EF4-FFF2-40B4-BE49-F238E27FC236}">
                <a16:creationId xmlns:a16="http://schemas.microsoft.com/office/drawing/2014/main" id="{83146377-EB01-4643-B9B1-88E4165130CA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7" name="Oval 2">
            <a:extLst>
              <a:ext uri="{FF2B5EF4-FFF2-40B4-BE49-F238E27FC236}">
                <a16:creationId xmlns:a16="http://schemas.microsoft.com/office/drawing/2014/main" id="{4E1FBF97-99E4-4DA2-95FB-C929E4130D6D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8" name="Oval 2">
            <a:extLst>
              <a:ext uri="{FF2B5EF4-FFF2-40B4-BE49-F238E27FC236}">
                <a16:creationId xmlns:a16="http://schemas.microsoft.com/office/drawing/2014/main" id="{FDDC635D-1F7E-4210-B790-C401F4F4F5F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29" name="Oval 2">
            <a:extLst>
              <a:ext uri="{FF2B5EF4-FFF2-40B4-BE49-F238E27FC236}">
                <a16:creationId xmlns:a16="http://schemas.microsoft.com/office/drawing/2014/main" id="{08AB3964-36F7-42A1-82EE-F9BDBDFCA276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9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0" name="Oval 2">
            <a:extLst>
              <a:ext uri="{FF2B5EF4-FFF2-40B4-BE49-F238E27FC236}">
                <a16:creationId xmlns:a16="http://schemas.microsoft.com/office/drawing/2014/main" id="{12B7B4ED-E24C-4871-BDA3-8FD036BC7618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8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1" name="Oval 2">
            <a:extLst>
              <a:ext uri="{FF2B5EF4-FFF2-40B4-BE49-F238E27FC236}">
                <a16:creationId xmlns:a16="http://schemas.microsoft.com/office/drawing/2014/main" id="{F51E968F-8976-490E-8794-249344973FC3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2" name="Oval 2">
            <a:extLst>
              <a:ext uri="{FF2B5EF4-FFF2-40B4-BE49-F238E27FC236}">
                <a16:creationId xmlns:a16="http://schemas.microsoft.com/office/drawing/2014/main" id="{5C31295A-E557-4CB5-867C-F60464D2217F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chemeClr val="bg2">
              <a:lumMod val="75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71DDE529-0A9A-4FA0-8A87-7202977EE979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5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4" name="Oval 2">
            <a:extLst>
              <a:ext uri="{FF2B5EF4-FFF2-40B4-BE49-F238E27FC236}">
                <a16:creationId xmlns:a16="http://schemas.microsoft.com/office/drawing/2014/main" id="{6D7846B0-BE63-4EC6-BC10-F225869764B2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4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5" name="Oval 2">
            <a:extLst>
              <a:ext uri="{FF2B5EF4-FFF2-40B4-BE49-F238E27FC236}">
                <a16:creationId xmlns:a16="http://schemas.microsoft.com/office/drawing/2014/main" id="{F77F73F4-81CC-4E44-AB23-E56D19D71BF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6" name="Oval 2">
            <a:extLst>
              <a:ext uri="{FF2B5EF4-FFF2-40B4-BE49-F238E27FC236}">
                <a16:creationId xmlns:a16="http://schemas.microsoft.com/office/drawing/2014/main" id="{65B0A6FF-8556-498F-94DF-0DC923019D90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7" name="Oval 2">
            <a:extLst>
              <a:ext uri="{FF2B5EF4-FFF2-40B4-BE49-F238E27FC236}">
                <a16:creationId xmlns:a16="http://schemas.microsoft.com/office/drawing/2014/main" id="{0E7EBB89-6CA4-4564-B5B2-14DAC1690EF7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  <p:sp>
        <p:nvSpPr>
          <p:cNvPr id="38" name="Oval 2">
            <a:extLst>
              <a:ext uri="{FF2B5EF4-FFF2-40B4-BE49-F238E27FC236}">
                <a16:creationId xmlns:a16="http://schemas.microsoft.com/office/drawing/2014/main" id="{114B4BBB-1F97-4668-9ABA-A284812E2C44}"/>
              </a:ext>
            </a:extLst>
          </p:cNvPr>
          <p:cNvSpPr/>
          <p:nvPr/>
        </p:nvSpPr>
        <p:spPr>
          <a:xfrm>
            <a:off x="9528048" y="378309"/>
            <a:ext cx="1840992" cy="1831134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>
                <a:solidFill>
                  <a:schemeClr val="tx1"/>
                </a:solidFill>
              </a:rPr>
              <a:t>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624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2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3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4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6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7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8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9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1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11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12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13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14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Breitbild</PresentationFormat>
  <Paragraphs>204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PT Sans</vt:lpstr>
      <vt:lpstr>Office</vt:lpstr>
      <vt:lpstr>Wer wird Millionär? Allgäuer Dialektquiz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Fragen Quiz</dc:title>
  <dc:creator>Natalie Fichtel</dc:creator>
  <cp:lastModifiedBy>Lehrer</cp:lastModifiedBy>
  <cp:revision>23</cp:revision>
  <dcterms:created xsi:type="dcterms:W3CDTF">2021-10-19T18:52:55Z</dcterms:created>
  <dcterms:modified xsi:type="dcterms:W3CDTF">2025-04-07T13:36:29Z</dcterms:modified>
</cp:coreProperties>
</file>